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8" r:id="rId5"/>
    <p:sldId id="261" r:id="rId6"/>
    <p:sldId id="271" r:id="rId7"/>
    <p:sldId id="272" r:id="rId8"/>
    <p:sldId id="273" r:id="rId9"/>
    <p:sldId id="274" r:id="rId10"/>
    <p:sldId id="262" r:id="rId11"/>
    <p:sldId id="263" r:id="rId12"/>
    <p:sldId id="264" r:id="rId13"/>
    <p:sldId id="269" r:id="rId14"/>
    <p:sldId id="265" r:id="rId15"/>
    <p:sldId id="267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3" autoAdjust="0"/>
    <p:restoredTop sz="91895" autoAdjust="0"/>
  </p:normalViewPr>
  <p:slideViewPr>
    <p:cSldViewPr>
      <p:cViewPr varScale="1">
        <p:scale>
          <a:sx n="103" d="100"/>
          <a:sy n="103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955C3-6658-4D00-8C5F-A13E1DE51C8E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3A386-3E1B-4E9B-BCEC-C98873DF3A8E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mburg.de/mittlerer-schulabschluss-2019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mburg.de/sue-10-2019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Überprüfungen und </a:t>
            </a:r>
            <a:br>
              <a:rPr lang="de-DE" sz="4000" dirty="0" smtClean="0"/>
            </a:br>
            <a:r>
              <a:rPr lang="de-DE" sz="4000" dirty="0" smtClean="0"/>
              <a:t> MSA-Prüfungen Klasse </a:t>
            </a:r>
            <a:r>
              <a:rPr lang="de-DE" sz="4000" dirty="0"/>
              <a:t>10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Informationen für Schülerinnen und Schüler und Eltern unserer 10. Klassen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186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MSA-Prüfungen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Für Schüler mit MSA-Prognose </a:t>
            </a:r>
          </a:p>
          <a:p>
            <a:r>
              <a:rPr lang="de-DE" dirty="0" smtClean="0"/>
              <a:t>nach Klasse 9 oder nach dem 1. Halbjahr 10</a:t>
            </a:r>
          </a:p>
        </p:txBody>
      </p:sp>
    </p:spTree>
    <p:extLst>
      <p:ext uri="{BB962C8B-B14F-4D97-AF65-F5344CB8AC3E}">
        <p14:creationId xmlns:p14="http://schemas.microsoft.com/office/powerpoint/2010/main" val="141072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Bestandteile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Schriftlicher und mündlicher Teil</a:t>
            </a:r>
          </a:p>
          <a:p>
            <a:pPr>
              <a:buFontTx/>
              <a:buChar char="-"/>
            </a:pPr>
            <a:endParaRPr lang="de-DE" dirty="0" smtClean="0"/>
          </a:p>
          <a:p>
            <a:r>
              <a:rPr lang="de-DE" dirty="0" smtClean="0"/>
              <a:t>Mündlicher Teil wird bei Englisch durch MÜP abgedeckt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88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Schriftlich: Behördenvorgabe</a:t>
            </a:r>
          </a:p>
          <a:p>
            <a:r>
              <a:rPr lang="de-DE" dirty="0" smtClean="0"/>
              <a:t>Siehe: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://www.hamburg.de/mittlerer-schulabschluss-2019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dirty="0" smtClean="0"/>
              <a:t> Mündlich: werden i.d.R. abgedeckt von den MÜP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20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Termine MSA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>
            <a:normAutofit fontScale="70000" lnSpcReduction="20000"/>
          </a:bodyPr>
          <a:lstStyle/>
          <a:p>
            <a:r>
              <a:rPr lang="de-DE" u="sng" dirty="0" smtClean="0"/>
              <a:t>Schriftlich: </a:t>
            </a:r>
          </a:p>
          <a:p>
            <a:r>
              <a:rPr lang="de-DE" dirty="0" smtClean="0"/>
              <a:t>Englisch 6.5.19</a:t>
            </a:r>
          </a:p>
          <a:p>
            <a:r>
              <a:rPr lang="de-DE" dirty="0" smtClean="0"/>
              <a:t>Deutsch 8.5.19</a:t>
            </a:r>
          </a:p>
          <a:p>
            <a:r>
              <a:rPr lang="de-DE" dirty="0" smtClean="0"/>
              <a:t>Mathematik 10.5.19</a:t>
            </a:r>
          </a:p>
          <a:p>
            <a:r>
              <a:rPr lang="de-DE" dirty="0"/>
              <a:t>Nachschreibetermine: 22.-24.5.19</a:t>
            </a:r>
          </a:p>
          <a:p>
            <a:endParaRPr lang="de-DE" dirty="0"/>
          </a:p>
          <a:p>
            <a:r>
              <a:rPr lang="de-DE" u="sng" dirty="0" smtClean="0"/>
              <a:t>Mündlich:</a:t>
            </a:r>
            <a:r>
              <a:rPr lang="de-DE" dirty="0" smtClean="0"/>
              <a:t> </a:t>
            </a:r>
          </a:p>
          <a:p>
            <a:r>
              <a:rPr lang="de-DE" dirty="0" smtClean="0"/>
              <a:t>MSA gemeinsam mit MÜP 10 im April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450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Bewertungen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3194484"/>
            <a:ext cx="7854696" cy="175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2000" dirty="0" smtClean="0"/>
              <a:t>Wird die Versetzung in die Studienstufe </a:t>
            </a:r>
            <a:r>
              <a:rPr lang="de-DE" sz="2000" dirty="0" smtClean="0"/>
              <a:t>erreicht: Keine Berücksichtigung</a:t>
            </a:r>
            <a:endParaRPr lang="de-DE" sz="2000" dirty="0" smtClean="0"/>
          </a:p>
          <a:p>
            <a:pPr>
              <a:lnSpc>
                <a:spcPct val="120000"/>
              </a:lnSpc>
            </a:pPr>
            <a:r>
              <a:rPr lang="de-DE" sz="2000" dirty="0" smtClean="0"/>
              <a:t>Ansonsten: Ergebnisse 40% </a:t>
            </a:r>
            <a:r>
              <a:rPr lang="de-DE" sz="2000" dirty="0" smtClean="0"/>
              <a:t>der Jahresnote; </a:t>
            </a:r>
            <a:r>
              <a:rPr lang="de-DE" sz="2000" dirty="0" smtClean="0"/>
              <a:t>die umgerechnet werden: </a:t>
            </a:r>
            <a:endParaRPr lang="de-DE" sz="2000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987824" y="4941168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400" b="1" u="sng" dirty="0" smtClean="0">
              <a:solidFill>
                <a:schemeClr val="accent1"/>
              </a:solidFill>
              <a:latin typeface="+mj-lt"/>
            </a:endParaRPr>
          </a:p>
          <a:p>
            <a:r>
              <a:rPr lang="de-DE" dirty="0" smtClean="0"/>
              <a:t>	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20627"/>
              </p:ext>
            </p:extLst>
          </p:nvPr>
        </p:nvGraphicFramePr>
        <p:xfrm>
          <a:off x="4530997" y="4636368"/>
          <a:ext cx="216024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277"/>
                <a:gridCol w="1114963"/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b="1" dirty="0" err="1" smtClean="0"/>
                        <a:t>Gym</a:t>
                      </a:r>
                      <a:r>
                        <a:rPr lang="de-DE" sz="1400" b="1" dirty="0" smtClean="0"/>
                        <a:t> 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MSA </a:t>
                      </a:r>
                      <a:endParaRPr lang="de-DE" sz="1400" b="1" dirty="0"/>
                    </a:p>
                  </a:txBody>
                  <a:tcPr/>
                </a:tc>
              </a:tr>
              <a:tr h="273939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1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1</a:t>
                      </a:r>
                      <a:endParaRPr lang="de-DE" sz="1400" b="1" dirty="0"/>
                    </a:p>
                  </a:txBody>
                  <a:tcPr/>
                </a:tc>
              </a:tr>
              <a:tr h="273939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2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1</a:t>
                      </a:r>
                      <a:endParaRPr lang="de-DE" sz="1400" b="1" dirty="0"/>
                    </a:p>
                  </a:txBody>
                  <a:tcPr/>
                </a:tc>
              </a:tr>
              <a:tr h="273939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3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2</a:t>
                      </a:r>
                      <a:endParaRPr lang="de-DE" sz="1400" b="1" dirty="0"/>
                    </a:p>
                  </a:txBody>
                  <a:tcPr/>
                </a:tc>
              </a:tr>
              <a:tr h="273939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4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3</a:t>
                      </a:r>
                      <a:endParaRPr lang="de-DE" sz="1400" b="1" dirty="0"/>
                    </a:p>
                  </a:txBody>
                  <a:tcPr/>
                </a:tc>
              </a:tr>
              <a:tr h="273939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4</a:t>
                      </a:r>
                      <a:endParaRPr lang="de-DE" sz="1400" b="1" dirty="0"/>
                    </a:p>
                  </a:txBody>
                  <a:tcPr/>
                </a:tc>
              </a:tr>
              <a:tr h="14348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6</a:t>
                      </a:r>
                      <a:endParaRPr lang="de-DE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961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… und viel Erfolg in der 10. Klasse!</a:t>
            </a:r>
          </a:p>
        </p:txBody>
      </p:sp>
    </p:spTree>
    <p:extLst>
      <p:ext uri="{BB962C8B-B14F-4D97-AF65-F5344CB8AC3E}">
        <p14:creationId xmlns:p14="http://schemas.microsoft.com/office/powerpoint/2010/main" val="316097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Überprüfungen 10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Für alle </a:t>
            </a:r>
            <a:r>
              <a:rPr lang="de-DE" dirty="0" err="1" smtClean="0"/>
              <a:t>SuS</a:t>
            </a:r>
            <a:r>
              <a:rPr lang="de-DE" dirty="0" smtClean="0"/>
              <a:t> der 10. Klassen -  unabhängig von der Zeugnisprognose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81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/>
          <a:lstStyle/>
          <a:p>
            <a:r>
              <a:rPr lang="de-DE" b="1" dirty="0" smtClean="0"/>
              <a:t>Bestandteile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r>
              <a:rPr lang="de-DE" dirty="0" smtClean="0"/>
              <a:t>Schriftlicher Teil: M, D, eine zu wählende FS</a:t>
            </a:r>
          </a:p>
          <a:p>
            <a:r>
              <a:rPr lang="de-DE" dirty="0" smtClean="0"/>
              <a:t>Mündlicher Teil: M </a:t>
            </a:r>
            <a:r>
              <a:rPr lang="de-DE" u="sng" dirty="0" smtClean="0"/>
              <a:t>oder/und</a:t>
            </a:r>
            <a:r>
              <a:rPr lang="de-DE" dirty="0" smtClean="0"/>
              <a:t> D und gewählte FS</a:t>
            </a:r>
          </a:p>
          <a:p>
            <a:endParaRPr lang="de-DE" dirty="0" smtClean="0"/>
          </a:p>
          <a:p>
            <a:r>
              <a:rPr lang="de-DE" dirty="0" smtClean="0">
                <a:latin typeface="Calibri"/>
              </a:rPr>
              <a:t>→ zusammengerechnet 30% der Jahresnote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355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Termine ÜP 10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0272"/>
          </a:xfrm>
        </p:spPr>
        <p:txBody>
          <a:bodyPr>
            <a:normAutofit fontScale="77500" lnSpcReduction="20000"/>
          </a:bodyPr>
          <a:lstStyle/>
          <a:p>
            <a:r>
              <a:rPr lang="de-DE" b="1" dirty="0" smtClean="0"/>
              <a:t>Schriftliche</a:t>
            </a:r>
            <a:r>
              <a:rPr lang="de-DE" dirty="0" smtClean="0"/>
              <a:t> </a:t>
            </a:r>
            <a:r>
              <a:rPr lang="de-DE" b="1" dirty="0" smtClean="0"/>
              <a:t>Prüfungen</a:t>
            </a:r>
            <a:r>
              <a:rPr lang="de-DE" dirty="0" smtClean="0"/>
              <a:t> zentral:</a:t>
            </a:r>
          </a:p>
          <a:p>
            <a:r>
              <a:rPr lang="de-DE" dirty="0" smtClean="0"/>
              <a:t>Deutsch: 4.2.19</a:t>
            </a:r>
          </a:p>
          <a:p>
            <a:r>
              <a:rPr lang="de-DE" dirty="0" smtClean="0"/>
              <a:t>Mathematik: 6.2.19</a:t>
            </a:r>
          </a:p>
          <a:p>
            <a:r>
              <a:rPr lang="de-DE" dirty="0" smtClean="0"/>
              <a:t>Fremdsprachen:11.2.19 </a:t>
            </a:r>
          </a:p>
          <a:p>
            <a:r>
              <a:rPr lang="de-DE" dirty="0">
                <a:latin typeface="Calibri"/>
              </a:rPr>
              <a:t>→ Nachschreibtermine Mai + August</a:t>
            </a:r>
            <a:endParaRPr lang="de-DE" dirty="0"/>
          </a:p>
          <a:p>
            <a:endParaRPr lang="de-DE" b="1" dirty="0"/>
          </a:p>
          <a:p>
            <a:endParaRPr lang="de-DE" b="1" dirty="0" smtClean="0"/>
          </a:p>
          <a:p>
            <a:r>
              <a:rPr lang="de-DE" b="1" dirty="0" smtClean="0"/>
              <a:t>Mündliche</a:t>
            </a:r>
            <a:r>
              <a:rPr lang="de-DE" dirty="0" smtClean="0"/>
              <a:t> </a:t>
            </a:r>
            <a:r>
              <a:rPr lang="de-DE" b="1" dirty="0" smtClean="0"/>
              <a:t>Prüfungen</a:t>
            </a:r>
            <a:r>
              <a:rPr lang="de-DE" dirty="0" smtClean="0"/>
              <a:t> am Hochrad voraussichtlich: 16.-18.4.2019</a:t>
            </a:r>
          </a:p>
        </p:txBody>
      </p:sp>
    </p:spTree>
    <p:extLst>
      <p:ext uri="{BB962C8B-B14F-4D97-AF65-F5344CB8AC3E}">
        <p14:creationId xmlns:p14="http://schemas.microsoft.com/office/powerpoint/2010/main" val="326352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Schriftlich: Behördenvorgaben  </a:t>
            </a:r>
          </a:p>
          <a:p>
            <a:r>
              <a:rPr lang="de-DE" dirty="0" smtClean="0"/>
              <a:t>Siehe: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://www.hamburg.de/sue-10-2019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Mündlich: Schulspezifische Gruppenprüfungen,</a:t>
            </a:r>
          </a:p>
          <a:p>
            <a:r>
              <a:rPr lang="de-DE" dirty="0" smtClean="0"/>
              <a:t>Absprache mit Fachlehrern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85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Bewertungen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Jahresnote im Unterricht: 70%</a:t>
            </a:r>
          </a:p>
          <a:p>
            <a:endParaRPr lang="de-DE" dirty="0" smtClean="0"/>
          </a:p>
          <a:p>
            <a:r>
              <a:rPr lang="de-DE" dirty="0" smtClean="0"/>
              <a:t>Überprüfung: 30% (ggf. SÜP 15%, MÜP 15%)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1996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Versetzung in die Studienstufe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„Die Schülerinnen und Schüler werden in die Studienstufe versetzt, wenn sie in allen Fächern mindestens die Note ‚ausreichend‘ (4) erzielt haben </a:t>
            </a:r>
            <a:r>
              <a:rPr lang="de-DE" b="1" dirty="0" smtClean="0"/>
              <a:t>oder</a:t>
            </a:r>
            <a:r>
              <a:rPr lang="de-DE" dirty="0" smtClean="0"/>
              <a:t> schlechtere Noten […] ausgleichen können“ </a:t>
            </a:r>
            <a:r>
              <a:rPr lang="de-DE" b="1" dirty="0" smtClean="0"/>
              <a:t>und</a:t>
            </a:r>
            <a:r>
              <a:rPr lang="de-DE" dirty="0" smtClean="0"/>
              <a:t> der Ausgleich nicht ausgeschlossen ist.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de-DE" dirty="0" smtClean="0"/>
              <a:t>Ausgleich </a:t>
            </a:r>
            <a:endParaRPr lang="de-DE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4294967295"/>
          </p:nvPr>
        </p:nvGraphicFramePr>
        <p:xfrm>
          <a:off x="2555776" y="3212977"/>
          <a:ext cx="5869086" cy="286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401"/>
                <a:gridCol w="4170685"/>
              </a:tblGrid>
              <a:tr h="947963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Note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Ausgleich möglich mit </a:t>
                      </a:r>
                      <a:endParaRPr lang="de-DE" sz="1800" dirty="0"/>
                    </a:p>
                  </a:txBody>
                  <a:tcPr/>
                </a:tc>
              </a:tr>
              <a:tr h="79635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5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1mal Note 2</a:t>
                      </a:r>
                      <a:r>
                        <a:rPr lang="de-DE" sz="1800" baseline="0" dirty="0" smtClean="0"/>
                        <a:t> (oder 1) </a:t>
                      </a:r>
                      <a:r>
                        <a:rPr lang="de-DE" sz="1800" dirty="0" smtClean="0"/>
                        <a:t>oder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2mal Note 3 </a:t>
                      </a:r>
                    </a:p>
                    <a:p>
                      <a:pPr algn="ctr"/>
                      <a:endParaRPr lang="de-DE" sz="1800" dirty="0"/>
                    </a:p>
                  </a:txBody>
                  <a:tcPr/>
                </a:tc>
              </a:tr>
              <a:tr h="331813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/>
                </a:tc>
              </a:tr>
              <a:tr h="587923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6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 mal Note</a:t>
                      </a:r>
                      <a:r>
                        <a:rPr lang="de-DE" sz="1800" baseline="0" dirty="0" smtClean="0"/>
                        <a:t> 1</a:t>
                      </a:r>
                    </a:p>
                    <a:p>
                      <a:pPr algn="ctr"/>
                      <a:r>
                        <a:rPr lang="de-DE" sz="1800" baseline="0" dirty="0" smtClean="0"/>
                        <a:t>oder 2 mal Note 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Ausgleich ausgeschlossen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763688" y="3645024"/>
          <a:ext cx="66967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64874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Note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Ausgleich</a:t>
                      </a:r>
                      <a:r>
                        <a:rPr lang="de-DE" baseline="0" dirty="0" smtClean="0"/>
                        <a:t> ausgeschlossen 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zwei der Fächer D, M, 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einem der Fächer D, M, 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 (oder schlechter) u. 6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zwei Fächern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mehr als zwei Fächern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358</Words>
  <Application>Microsoft Office PowerPoint</Application>
  <PresentationFormat>Bildschirmpräsentation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Hyperion</vt:lpstr>
      <vt:lpstr>Überprüfungen und   MSA-Prüfungen Klasse 10 </vt:lpstr>
      <vt:lpstr>Überprüfungen 10</vt:lpstr>
      <vt:lpstr>Bestandteile</vt:lpstr>
      <vt:lpstr>Termine ÜP 10</vt:lpstr>
      <vt:lpstr>Themen</vt:lpstr>
      <vt:lpstr>Bewertungen</vt:lpstr>
      <vt:lpstr>Versetzung in die Studienstufe </vt:lpstr>
      <vt:lpstr>Ausgleich </vt:lpstr>
      <vt:lpstr>Ausgleich ausgeschlossen</vt:lpstr>
      <vt:lpstr>MSA-Prüfungen</vt:lpstr>
      <vt:lpstr>Bestandteile</vt:lpstr>
      <vt:lpstr>Themen</vt:lpstr>
      <vt:lpstr>Termine MSA</vt:lpstr>
      <vt:lpstr>Bewertungen</vt:lpstr>
      <vt:lpstr>Vielen Dank für Ihre Aufmerksamkeit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Überprüfungen Klasse 10 + MSA-Prüfungen</dc:title>
  <dc:creator>Vorlage</dc:creator>
  <cp:lastModifiedBy>Köpp, Benjamin</cp:lastModifiedBy>
  <cp:revision>23</cp:revision>
  <dcterms:created xsi:type="dcterms:W3CDTF">2016-09-26T08:05:31Z</dcterms:created>
  <dcterms:modified xsi:type="dcterms:W3CDTF">2018-09-13T15:02:00Z</dcterms:modified>
</cp:coreProperties>
</file>